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0" r:id="rId3"/>
    <p:sldId id="272" r:id="rId4"/>
    <p:sldId id="274" r:id="rId5"/>
    <p:sldId id="275" r:id="rId6"/>
    <p:sldId id="276" r:id="rId7"/>
    <p:sldId id="27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56" autoAdjust="0"/>
    <p:restoredTop sz="94660"/>
  </p:normalViewPr>
  <p:slideViewPr>
    <p:cSldViewPr snapToGrid="0">
      <p:cViewPr varScale="1">
        <p:scale>
          <a:sx n="85" d="100"/>
          <a:sy n="85" d="100"/>
        </p:scale>
        <p:origin x="8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0B1BF-9ECA-43A4-B5B3-905EC6AE8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11779-8030-4088-AD5A-9C1AFB77B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CF563-DAEF-4664-84BB-D80FEFE12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007C0-84D7-45F1-B913-7211A2E8B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E666A-8AC8-41D4-BD7B-0B7E7801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3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0423A-1848-4F02-BDBA-F68CE8BA3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1A0B89-BA7C-4C91-97F9-8AE2E67B3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A568B-CFAB-49CB-82DA-D541D5A60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E5889-3F36-4301-A1EB-C205C8D8D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FC7A6-EC9C-4AB9-8315-BF865E9CF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3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F2DE47-52B3-4D7D-8535-34CD5F337B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502DC1-0AE3-453D-8D9C-9262B2CFA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AAFC2-73EA-4F3E-87DC-75AD441D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5B62B-B188-4FF5-AE83-7890116A2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40727-B673-42FF-AD77-94F2067C5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76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606A7-9D1C-4557-ABE8-9F7393A84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E53F8-8835-4327-82B4-8BFE05C7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8144C-BFE6-47E1-82DD-98B798AE1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EEBAA-9E7C-4ADA-9E4E-790C514E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DA380-CAF0-413B-8020-578EF9644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A878F-EF59-4B68-B6D5-0D0CEA668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3903C9-B09A-40AB-9166-E6223F4D2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258E2-2A67-4641-B687-35C6E91AC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B8337-942C-4B55-BF40-2251DCC66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4FA40-B5B8-4353-A7A3-74A5774EF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9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9F95F-38D8-49FA-B81F-7427EE2FF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A9483-0E1A-44E2-A0F3-A3C3B1CAAC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FCC385-F476-4F17-B61F-0C27CCD08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DC83C6-8A39-4B19-8C47-D94342DBF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41BBBC-48A8-493C-AFC6-FC3F8C061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13F478-F0D8-47D5-8CEA-A6565BFE5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3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D9DB2-0DBD-4674-87A7-EFA0913A6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611ADB-74ED-4F40-81BB-7FF71FB00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615EE5-321F-41F3-8139-CC73A0E47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0E127A-990B-41B6-9627-C97CC08F68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1A10C-E23E-4423-BAC3-FE2EA76D47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6DA13E-28C7-4C61-9A55-5B347AB61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8F0038-3E0B-4D75-BD5C-1B629871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CE8FD0-E80D-4A5B-B910-781A8621C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580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6F5BC-ADFE-4576-814E-0B6026783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E64FCB-6415-4EE4-8800-504D4BBCB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AE3F8-85FF-48AE-BFBE-A4F5A54AC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C5640-BB71-4966-8612-E24A7C1B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2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05CFB1-C123-4C87-9CA7-B8D471039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76D928-E03A-40A1-8C9A-64FCDA78D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423490-5729-4E73-B681-753AAD07E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3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9FBEA-BAD5-47DC-A6B5-D5B2B55F9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1B437-D2B8-4A9A-9360-E2D7E4D67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67365C-B52D-4600-80F9-E99FC2763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12AD3-87A7-4C7D-AA1F-E8D2D2FA0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B5828E-9F7A-4CD7-84B3-9AE74E9C8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B1630A-DBDB-4D4D-A2A8-6DCAC636E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7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A82FC-A4FC-4929-BC46-5090938D2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4AFAFA-7182-46EE-8A8D-880FF67ECB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3641A2-16F2-40F5-81DD-325B7D7A1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49262-F61E-4A55-967C-9F269D5ED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C26947-58D1-4F1C-AC77-1903EB1B0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31F5FE-AD7B-4608-BCCC-E66576F1C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46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2D2476-E6CF-49CD-BE47-CD6A2B30E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AB0B92-A0A4-4AE8-BEB5-42F853043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0B02B-FCE6-4FC9-B122-5E5E961BF1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0B1AC-A19F-46F4-9828-6C92E3D93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269DA-B2C9-4272-88F9-045800FECE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94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7C948A1-DADD-4117-80F9-80BB3F6A346A}"/>
              </a:ext>
            </a:extLst>
          </p:cNvPr>
          <p:cNvSpPr txBox="1">
            <a:spLocks/>
          </p:cNvSpPr>
          <p:nvPr/>
        </p:nvSpPr>
        <p:spPr>
          <a:xfrm>
            <a:off x="6096000" y="2742910"/>
            <a:ext cx="4867835" cy="16229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n-MN" sz="2400" b="1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ТОГТВОРТОЙ АЖЛЫН БАЙР БИЙ БОЛГОГЧ ШИЛДЭГ АЖИЛ ОЛГОГЧ </a:t>
            </a:r>
            <a:r>
              <a:rPr lang="en-US" sz="20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(BEST EMPLOYER FOR CREATING SUSTAINABLE JOBS)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A6CC1D6-A768-4795-975E-1349E8BB1C4B}"/>
              </a:ext>
            </a:extLst>
          </p:cNvPr>
          <p:cNvSpPr txBox="1">
            <a:spLocks/>
          </p:cNvSpPr>
          <p:nvPr/>
        </p:nvSpPr>
        <p:spPr>
          <a:xfrm>
            <a:off x="968188" y="503527"/>
            <a:ext cx="4374776" cy="6206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(logo here)</a:t>
            </a:r>
          </a:p>
        </p:txBody>
      </p:sp>
    </p:spTree>
    <p:extLst>
      <p:ext uri="{BB962C8B-B14F-4D97-AF65-F5344CB8AC3E}">
        <p14:creationId xmlns:p14="http://schemas.microsoft.com/office/powerpoint/2010/main" val="19631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B971E-733B-4E1D-80B3-FCD05DC4E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3040"/>
          </a:xfrm>
        </p:spPr>
        <p:txBody>
          <a:bodyPr>
            <a:normAutofit/>
          </a:bodyPr>
          <a:lstStyle/>
          <a:p>
            <a:pPr algn="r"/>
            <a:r>
              <a:rPr lang="mn-MN" sz="3600" b="1" dirty="0">
                <a:solidFill>
                  <a:schemeClr val="bg1"/>
                </a:solidFill>
                <a:latin typeface="Exo 2" pitchFamily="2" charset="0"/>
              </a:rPr>
              <a:t>ҮНЭЛГЭЭНИЙ ШАЛГУУР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FB8B4-0F72-41C4-88DE-E4F1F5338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mn-MN" sz="1400" b="0" u="none" strike="noStrike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</a:rPr>
              <a:t>Зорилго: Энэхүү шагнал нь байгууллага сүүлийн 1 жилийн хугацаанд тогтвортой хөгжлийн зарчимд нийцсэн, эдийн засгийн үр өгөөжтэй, урт хугацаанд хадгалагдах, чанартай ажлын байр бий болгож хөдөлмөр эрхлэлтийг дэмжсэн шилдэг ажил олгогчийг тодруулахад чиглэнэ.</a:t>
            </a:r>
            <a:endParaRPr lang="en-US" sz="1400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6B80C8E-3921-49D5-AF70-603FB0F35B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5178236"/>
              </p:ext>
            </p:extLst>
          </p:nvPr>
        </p:nvGraphicFramePr>
        <p:xfrm>
          <a:off x="719417" y="2153735"/>
          <a:ext cx="10515599" cy="3779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017">
                  <a:extLst>
                    <a:ext uri="{9D8B030D-6E8A-4147-A177-3AD203B41FA5}">
                      <a16:colId xmlns:a16="http://schemas.microsoft.com/office/drawing/2014/main" val="286406876"/>
                    </a:ext>
                  </a:extLst>
                </a:gridCol>
                <a:gridCol w="2918424">
                  <a:extLst>
                    <a:ext uri="{9D8B030D-6E8A-4147-A177-3AD203B41FA5}">
                      <a16:colId xmlns:a16="http://schemas.microsoft.com/office/drawing/2014/main" val="1554959970"/>
                    </a:ext>
                  </a:extLst>
                </a:gridCol>
                <a:gridCol w="787671">
                  <a:extLst>
                    <a:ext uri="{9D8B030D-6E8A-4147-A177-3AD203B41FA5}">
                      <a16:colId xmlns:a16="http://schemas.microsoft.com/office/drawing/2014/main" val="3645882902"/>
                    </a:ext>
                  </a:extLst>
                </a:gridCol>
                <a:gridCol w="6294487">
                  <a:extLst>
                    <a:ext uri="{9D8B030D-6E8A-4147-A177-3AD203B41FA5}">
                      <a16:colId xmlns:a16="http://schemas.microsoft.com/office/drawing/2014/main" val="3212623700"/>
                    </a:ext>
                  </a:extLst>
                </a:gridCol>
              </a:tblGrid>
              <a:tr h="266389"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№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Үнэлгээний шалгуур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Хувь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Тайлбар / тодорхойлолт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973000"/>
                  </a:ext>
                </a:extLst>
              </a:tr>
              <a:tr h="454309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Байнгын ажлын байрны эзлэх хувь (%)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20%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Нийт ажилтанд эзлэх байнгын ажилтнуудын хувь, гэрээт бус ажилчдын харьцаа. 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HR 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тайлан, бүртгэлийн мэдээлэл.</a:t>
                      </a:r>
                      <a:endParaRPr lang="mn-MN" sz="1200" b="0" dirty="0">
                        <a:solidFill>
                          <a:schemeClr val="bg1"/>
                        </a:solidFill>
                        <a:effectLst/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572892"/>
                  </a:ext>
                </a:extLst>
              </a:tr>
              <a:tr h="636033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Ажлын байр хадгалалтын хувь (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Retention rate)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20%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(1 жилийн хугацаанд хадгалагдсан ажилтнууд ÷ нийт ажилтнууд) × 100 </a:t>
                      </a:r>
                      <a:endParaRPr lang="mn-MN" sz="1200" b="0" dirty="0">
                        <a:solidFill>
                          <a:schemeClr val="bg1"/>
                        </a:solidFill>
                        <a:effectLst/>
                        <a:latin typeface="Exo 2" pitchFamily="2" charset="0"/>
                        <a:ea typeface="Exo 2" pitchFamily="2" charset="0"/>
                      </a:endParaRPr>
                    </a:p>
                    <a:p>
                      <a:pPr rtl="0"/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HR 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хөдөлгөөний тайлан, ажилтны бүртгэл.</a:t>
                      </a:r>
                      <a:endParaRPr lang="mn-MN" sz="1200" b="0" dirty="0">
                        <a:solidFill>
                          <a:schemeClr val="bg1"/>
                        </a:solidFill>
                        <a:effectLst/>
                        <a:latin typeface="Exo 2" pitchFamily="2" charset="0"/>
                        <a:ea typeface="Exo 2" pitchFamily="2" charset="0"/>
                      </a:endParaRPr>
                    </a:p>
                    <a:p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60040"/>
                  </a:ext>
                </a:extLst>
              </a:tr>
              <a:tr h="639667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3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Ажилтны урсгал ба дундаж ажлын хугацаа (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Tenure &amp; Turnover)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2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Дундаж ажилласан жил, 5+ жил ажилласан ажилтнуудын хувь, урсгалын түвшин (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turnover rate). HR dashboard, 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хөдөлгөөний статистик.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435220"/>
                  </a:ext>
                </a:extLst>
              </a:tr>
              <a:tr h="748281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4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Сүүлийн 1 жилийн хугацаанд тогтвортой ажлын байр нэмэгдүүлсэн хувь (%)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2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0%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Нийт ажлын байрны өсөлт, орон нутгийн болон шинэ салбарын ажлын байр нэмэгдэл.</a:t>
                      </a:r>
                      <a:endParaRPr lang="mn-MN" sz="1200" b="0" dirty="0">
                        <a:solidFill>
                          <a:schemeClr val="bg1"/>
                        </a:solidFill>
                        <a:effectLst/>
                        <a:latin typeface="Exo 2" pitchFamily="2" charset="0"/>
                        <a:ea typeface="Exo 2" pitchFamily="2" charset="0"/>
                      </a:endParaRPr>
                    </a:p>
                    <a:p>
                      <a:pPr rtl="0"/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Тайлан, судалгаа, бүртгэл, төсөл хэрэгжилт.</a:t>
                      </a:r>
                      <a:endParaRPr lang="mn-MN" sz="1200" b="0" dirty="0">
                        <a:solidFill>
                          <a:schemeClr val="bg1"/>
                        </a:solidFill>
                        <a:effectLst/>
                        <a:latin typeface="Exo 2" pitchFamily="2" charset="0"/>
                        <a:ea typeface="Exo 2" pitchFamily="2" charset="0"/>
                      </a:endParaRPr>
                    </a:p>
                    <a:p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3637506"/>
                  </a:ext>
                </a:extLst>
              </a:tr>
              <a:tr h="636033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5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Тогтвортой ажлын байрыг дэмжсэн бодит санаачилга, арга хэмжээ, бодлого, баримт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20%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Хөдөлмөр эрхлэлтийн хөтөлбөр, ур чадварын сургалт, орон нутгийн ажил эрхлэлтийг дэмжсэн санаачилга. Фото, видео, бодлогын баримт бичиг, судалгаа.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7521591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mn-MN" sz="1200" b="1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Нийт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100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510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4400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B3CE7-A27D-430B-9E8F-6DEE8EC02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6490"/>
            <a:ext cx="10515600" cy="1021223"/>
          </a:xfrm>
        </p:spPr>
        <p:txBody>
          <a:bodyPr>
            <a:normAutofit fontScale="90000"/>
          </a:bodyPr>
          <a:lstStyle/>
          <a:p>
            <a:pPr algn="r"/>
            <a:r>
              <a:rPr lang="mn-MN" sz="36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Байнгын ажлын байрны эзлэх хувь (%)</a:t>
            </a:r>
            <a:br>
              <a:rPr lang="en-US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C58F6-B526-43C3-8663-6FE0A80D4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US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019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E32E8-8BF0-424E-8E9D-16E26AC33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513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mn-MN" sz="32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Ажлын байр хадгалалтын хувь (</a:t>
            </a:r>
            <a:r>
              <a:rPr lang="en-US" sz="32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Retention rate)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642F1-6377-4876-A944-C0995A63F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461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D01AF-827D-4E9C-A581-E4931E930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6514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mn-MN" sz="32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Ажилтны урсгал ба дундаж ажлын хугацаа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FFD30-66A0-4FFF-9B4A-8833CF6D5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634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3ADA8-8EF3-4ADB-B73A-BB9B22515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219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mn-MN" sz="32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Сүүлийн 1 жилийн хугацаанд тогтвортой </a:t>
            </a:r>
            <a:br>
              <a:rPr lang="mn-MN" sz="32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</a:br>
            <a:r>
              <a:rPr lang="mn-MN" sz="32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ажлын байр нэмэгдүүлсэн хувь (%)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19C3-A9C2-46EF-A7D2-944291D4D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92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4D119-6215-4582-A763-75A8A9C8F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mn-MN" sz="32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Тогтвортой ажлын байрыг дэмжсэн бодит санаачилга, арга хэмжээ, бодлого, баримт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080EB-2586-4CD5-AE87-8BC597E7F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419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288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Exo 2</vt:lpstr>
      <vt:lpstr>Office Theme</vt:lpstr>
      <vt:lpstr>PowerPoint Presentation</vt:lpstr>
      <vt:lpstr>ҮНЭЛГЭЭНИЙ ШАЛГУУР</vt:lpstr>
      <vt:lpstr>Байнгын ажлын байрны эзлэх хувь (%) </vt:lpstr>
      <vt:lpstr>Ажлын байр хадгалалтын хувь (Retention rate)</vt:lpstr>
      <vt:lpstr>Ажилтны урсгал ба дундаж ажлын хугацаа </vt:lpstr>
      <vt:lpstr>Сүүлийн 1 жилийн хугацаанд тогтвортой  ажлын байр нэмэгдүүлсэн хувь (%)</vt:lpstr>
      <vt:lpstr>Тогтвортой ажлын байрыг дэмжсэн бодит санаачилга, арга хэмжээ, бодлого, баримт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Hitech</dc:creator>
  <cp:lastModifiedBy>PC</cp:lastModifiedBy>
  <cp:revision>63</cp:revision>
  <dcterms:created xsi:type="dcterms:W3CDTF">2025-11-03T09:38:32Z</dcterms:created>
  <dcterms:modified xsi:type="dcterms:W3CDTF">2025-11-06T08:41:08Z</dcterms:modified>
</cp:coreProperties>
</file>